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21599525" cy="35999738"/>
  <p:notesSz cx="9144000" cy="6858000"/>
  <p:defaultTextStyle>
    <a:defPPr>
      <a:defRPr lang="pt-PT"/>
    </a:defPPr>
    <a:lvl1pPr marL="0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1pPr>
    <a:lvl2pPr marL="1382344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2pPr>
    <a:lvl3pPr marL="2764688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3pPr>
    <a:lvl4pPr marL="4147033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4pPr>
    <a:lvl5pPr marL="5529377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5pPr>
    <a:lvl6pPr marL="6911721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6pPr>
    <a:lvl7pPr marL="8294065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7pPr>
    <a:lvl8pPr marL="9676409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8pPr>
    <a:lvl9pPr marL="11058754" algn="l" defTabSz="2764688" rtl="0" eaLnBrk="1" latinLnBrk="0" hangingPunct="1">
      <a:defRPr sz="544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8">
          <p15:clr>
            <a:srgbClr val="A4A3A4"/>
          </p15:clr>
        </p15:guide>
        <p15:guide id="2" pos="680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0000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>
        <p:scale>
          <a:sx n="33" d="100"/>
          <a:sy n="33" d="100"/>
        </p:scale>
        <p:origin x="1560" y="-2244"/>
      </p:cViewPr>
      <p:guideLst>
        <p:guide orient="horz" pos="11338"/>
        <p:guide pos="68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uno\Dropbox\PhD\DSC\DSC%20Methyl%20stearate_Hexadecane\Dados%20Methyl%20stearate%20_hexadecan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504557339317386E-2"/>
          <c:y val="0.10690641658891624"/>
          <c:w val="0.85424708227315505"/>
          <c:h val="0.76390472361237227"/>
        </c:manualLayout>
      </c:layout>
      <c:scatterChart>
        <c:scatterStyle val="lineMarker"/>
        <c:varyColors val="0"/>
        <c:ser>
          <c:idx val="0"/>
          <c:order val="0"/>
          <c:tx>
            <c:strRef>
              <c:f>Misturas!$C$26</c:f>
              <c:strCache>
                <c:ptCount val="1"/>
                <c:pt idx="0">
                  <c:v>1º pico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9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xVal>
            <c:numRef>
              <c:f>Misturas!$A$27:$A$37</c:f>
              <c:numCache>
                <c:formatCode>0%</c:formatCode>
                <c:ptCount val="11"/>
                <c:pt idx="0">
                  <c:v>0</c:v>
                </c:pt>
                <c:pt idx="1">
                  <c:v>9.5715310874090964E-2</c:v>
                </c:pt>
                <c:pt idx="2">
                  <c:v>0.19754980138915182</c:v>
                </c:pt>
                <c:pt idx="3">
                  <c:v>0.29311250478863304</c:v>
                </c:pt>
                <c:pt idx="4">
                  <c:v>0.39713355469522921</c:v>
                </c:pt>
                <c:pt idx="5">
                  <c:v>0.50419262488316052</c:v>
                </c:pt>
                <c:pt idx="6">
                  <c:v>0.60480580134537221</c:v>
                </c:pt>
                <c:pt idx="7">
                  <c:v>0.70186095628381306</c:v>
                </c:pt>
                <c:pt idx="8">
                  <c:v>0.80580585610478961</c:v>
                </c:pt>
                <c:pt idx="9">
                  <c:v>0.90141554921141809</c:v>
                </c:pt>
                <c:pt idx="10">
                  <c:v>1</c:v>
                </c:pt>
              </c:numCache>
            </c:numRef>
          </c:xVal>
          <c:yVal>
            <c:numRef>
              <c:f>Misturas!$C$27:$C$37</c:f>
              <c:numCache>
                <c:formatCode>General</c:formatCode>
                <c:ptCount val="11"/>
                <c:pt idx="2" formatCode="0.00">
                  <c:v>3.8368238000000003</c:v>
                </c:pt>
                <c:pt idx="3" formatCode="0.00">
                  <c:v>3.7965542000000001</c:v>
                </c:pt>
                <c:pt idx="4" formatCode="0.00">
                  <c:v>3.9777673999999998</c:v>
                </c:pt>
                <c:pt idx="5" formatCode="0.00">
                  <c:v>3.8166889999999993</c:v>
                </c:pt>
                <c:pt idx="6" formatCode="0.00">
                  <c:v>3.5750714000000006</c:v>
                </c:pt>
                <c:pt idx="7" formatCode="0.00">
                  <c:v>3.6052735999999994</c:v>
                </c:pt>
                <c:pt idx="8" formatCode="0.00">
                  <c:v>3.6455431999999997</c:v>
                </c:pt>
                <c:pt idx="9" formatCode="0.00">
                  <c:v>4.1589806000000005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4B6-4EA6-9B34-6F609A91F7F8}"/>
            </c:ext>
          </c:extLst>
        </c:ser>
        <c:ser>
          <c:idx val="1"/>
          <c:order val="1"/>
          <c:tx>
            <c:strRef>
              <c:f>Misturas!$D$26</c:f>
              <c:strCache>
                <c:ptCount val="1"/>
                <c:pt idx="0">
                  <c:v>2º pico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9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xVal>
            <c:numRef>
              <c:f>Misturas!$A$27:$A$37</c:f>
              <c:numCache>
                <c:formatCode>0%</c:formatCode>
                <c:ptCount val="11"/>
                <c:pt idx="0">
                  <c:v>0</c:v>
                </c:pt>
                <c:pt idx="1">
                  <c:v>9.5715310874090964E-2</c:v>
                </c:pt>
                <c:pt idx="2">
                  <c:v>0.19754980138915182</c:v>
                </c:pt>
                <c:pt idx="3">
                  <c:v>0.29311250478863304</c:v>
                </c:pt>
                <c:pt idx="4">
                  <c:v>0.39713355469522921</c:v>
                </c:pt>
                <c:pt idx="5">
                  <c:v>0.50419262488316052</c:v>
                </c:pt>
                <c:pt idx="6">
                  <c:v>0.60480580134537221</c:v>
                </c:pt>
                <c:pt idx="7">
                  <c:v>0.70186095628381306</c:v>
                </c:pt>
                <c:pt idx="8">
                  <c:v>0.80580585610478961</c:v>
                </c:pt>
                <c:pt idx="9">
                  <c:v>0.90141554921141809</c:v>
                </c:pt>
                <c:pt idx="10">
                  <c:v>1</c:v>
                </c:pt>
              </c:numCache>
            </c:numRef>
          </c:xVal>
          <c:yVal>
            <c:numRef>
              <c:f>Misturas!$D$27:$D$37</c:f>
              <c:numCache>
                <c:formatCode>General</c:formatCode>
                <c:ptCount val="11"/>
                <c:pt idx="2" formatCode="0.00">
                  <c:v>15.484805600000001</c:v>
                </c:pt>
                <c:pt idx="3" formatCode="0.00">
                  <c:v>14.991503</c:v>
                </c:pt>
                <c:pt idx="4" formatCode="0.00">
                  <c:v>15.1324466</c:v>
                </c:pt>
                <c:pt idx="5" formatCode="0.00">
                  <c:v>14.9512334</c:v>
                </c:pt>
                <c:pt idx="6" formatCode="0.00">
                  <c:v>14.900896399999999</c:v>
                </c:pt>
                <c:pt idx="7" formatCode="0.00">
                  <c:v>14.800222399999999</c:v>
                </c:pt>
                <c:pt idx="8" formatCode="0.00">
                  <c:v>14.729750599999999</c:v>
                </c:pt>
                <c:pt idx="9" formatCode="0.00">
                  <c:v>14.9613008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4B6-4EA6-9B34-6F609A91F7F8}"/>
            </c:ext>
          </c:extLst>
        </c:ser>
        <c:ser>
          <c:idx val="2"/>
          <c:order val="2"/>
          <c:tx>
            <c:strRef>
              <c:f>Misturas!$E$26</c:f>
              <c:strCache>
                <c:ptCount val="1"/>
                <c:pt idx="0">
                  <c:v>3º pico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1"/>
            <c:spPr>
              <a:solidFill>
                <a:srgbClr val="0070C0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Misturas!$A$27:$A$37</c:f>
              <c:numCache>
                <c:formatCode>0%</c:formatCode>
                <c:ptCount val="11"/>
                <c:pt idx="0">
                  <c:v>0</c:v>
                </c:pt>
                <c:pt idx="1">
                  <c:v>9.5715310874090964E-2</c:v>
                </c:pt>
                <c:pt idx="2">
                  <c:v>0.19754980138915182</c:v>
                </c:pt>
                <c:pt idx="3">
                  <c:v>0.29311250478863304</c:v>
                </c:pt>
                <c:pt idx="4">
                  <c:v>0.39713355469522921</c:v>
                </c:pt>
                <c:pt idx="5">
                  <c:v>0.50419262488316052</c:v>
                </c:pt>
                <c:pt idx="6">
                  <c:v>0.60480580134537221</c:v>
                </c:pt>
                <c:pt idx="7">
                  <c:v>0.70186095628381306</c:v>
                </c:pt>
                <c:pt idx="8">
                  <c:v>0.80580585610478961</c:v>
                </c:pt>
                <c:pt idx="9">
                  <c:v>0.90141554921141809</c:v>
                </c:pt>
                <c:pt idx="10">
                  <c:v>1</c:v>
                </c:pt>
              </c:numCache>
            </c:numRef>
          </c:xVal>
          <c:yVal>
            <c:numRef>
              <c:f>Misturas!$AU$27:$AU$37</c:f>
              <c:numCache>
                <c:formatCode>0.00</c:formatCode>
                <c:ptCount val="11"/>
                <c:pt idx="0">
                  <c:v>18.595632199999994</c:v>
                </c:pt>
                <c:pt idx="1">
                  <c:v>15.867366799999996</c:v>
                </c:pt>
                <c:pt idx="2">
                  <c:v>21.001740799999997</c:v>
                </c:pt>
                <c:pt idx="3">
                  <c:v>25.199846599999997</c:v>
                </c:pt>
                <c:pt idx="4">
                  <c:v>28.361010199999996</c:v>
                </c:pt>
                <c:pt idx="5">
                  <c:v>30.918129799999996</c:v>
                </c:pt>
                <c:pt idx="6">
                  <c:v>32.689992199999999</c:v>
                </c:pt>
                <c:pt idx="7">
                  <c:v>34.542393799999992</c:v>
                </c:pt>
                <c:pt idx="8">
                  <c:v>35.861223199999998</c:v>
                </c:pt>
                <c:pt idx="9">
                  <c:v>36.63641299999999</c:v>
                </c:pt>
                <c:pt idx="10">
                  <c:v>37.3310636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4B6-4EA6-9B34-6F609A91F7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820009520"/>
        <c:axId val="-820003536"/>
      </c:scatterChart>
      <c:valAx>
        <c:axId val="-820009520"/>
        <c:scaling>
          <c:orientation val="minMax"/>
          <c:max val="1"/>
        </c:scaling>
        <c:delete val="0"/>
        <c:axPos val="b"/>
        <c:numFmt formatCode="#,##0.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-820003536"/>
        <c:crossesAt val="-10"/>
        <c:crossBetween val="midCat"/>
      </c:valAx>
      <c:valAx>
        <c:axId val="-820003536"/>
        <c:scaling>
          <c:orientation val="minMax"/>
          <c:max val="50"/>
          <c:min val="-1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1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PT" sz="1600" b="1" i="1" dirty="0"/>
                  <a:t>T </a:t>
                </a:r>
                <a:r>
                  <a:rPr lang="pt-PT" sz="1600" b="1" i="1" dirty="0" smtClean="0"/>
                  <a:t>/ </a:t>
                </a:r>
                <a:r>
                  <a:rPr lang="pt-PT" sz="1600" b="1" i="1" dirty="0" err="1" smtClean="0"/>
                  <a:t>ºC</a:t>
                </a:r>
                <a:endParaRPr lang="pt-PT" sz="1600" b="1" i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1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PT"/>
            </a:p>
          </c:txPr>
        </c:title>
        <c:numFmt formatCode="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-820009520"/>
        <c:crosses val="autoZero"/>
        <c:crossBetween val="midCat"/>
      </c:valAx>
      <c:spPr>
        <a:noFill/>
        <a:ln w="12700"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5891626"/>
            <a:ext cx="18359596" cy="1253324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8908198"/>
            <a:ext cx="16199644" cy="8691601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B637-257A-4CA9-A577-3214F59358FB}" type="datetimeFigureOut">
              <a:rPr lang="pt-PT" smtClean="0"/>
              <a:t>15/02/2021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420D-C124-4F29-B742-4D33B1E860C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66320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B637-257A-4CA9-A577-3214F59358FB}" type="datetimeFigureOut">
              <a:rPr lang="pt-PT" smtClean="0"/>
              <a:t>15/02/2021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420D-C124-4F29-B742-4D33B1E860C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15557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916653"/>
            <a:ext cx="4657398" cy="3050811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916653"/>
            <a:ext cx="13702199" cy="3050811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B637-257A-4CA9-A577-3214F59358FB}" type="datetimeFigureOut">
              <a:rPr lang="pt-PT" smtClean="0"/>
              <a:t>15/02/2021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420D-C124-4F29-B742-4D33B1E860C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81036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B637-257A-4CA9-A577-3214F59358FB}" type="datetimeFigureOut">
              <a:rPr lang="pt-PT" smtClean="0"/>
              <a:t>15/02/2021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420D-C124-4F29-B742-4D33B1E860C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79055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8974945"/>
            <a:ext cx="18629590" cy="14974888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24091502"/>
            <a:ext cx="18629590" cy="7874940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B637-257A-4CA9-A577-3214F59358FB}" type="datetimeFigureOut">
              <a:rPr lang="pt-PT" smtClean="0"/>
              <a:t>15/02/2021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420D-C124-4F29-B742-4D33B1E860C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24002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9583264"/>
            <a:ext cx="9179798" cy="228415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9583264"/>
            <a:ext cx="9179798" cy="228415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B637-257A-4CA9-A577-3214F59358FB}" type="datetimeFigureOut">
              <a:rPr lang="pt-PT" smtClean="0"/>
              <a:t>15/02/2021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420D-C124-4F29-B742-4D33B1E860C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40127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916661"/>
            <a:ext cx="18629590" cy="69582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8824938"/>
            <a:ext cx="9137610" cy="4324966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3149904"/>
            <a:ext cx="9137610" cy="193415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8824938"/>
            <a:ext cx="9182611" cy="4324966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3149904"/>
            <a:ext cx="9182611" cy="193415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B637-257A-4CA9-A577-3214F59358FB}" type="datetimeFigureOut">
              <a:rPr lang="pt-PT" smtClean="0"/>
              <a:t>15/02/2021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420D-C124-4F29-B742-4D33B1E860C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8439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B637-257A-4CA9-A577-3214F59358FB}" type="datetimeFigureOut">
              <a:rPr lang="pt-PT" smtClean="0"/>
              <a:t>15/02/2021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420D-C124-4F29-B742-4D33B1E860C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78026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B637-257A-4CA9-A577-3214F59358FB}" type="datetimeFigureOut">
              <a:rPr lang="pt-PT" smtClean="0"/>
              <a:t>15/02/2021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420D-C124-4F29-B742-4D33B1E860C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7980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399982"/>
            <a:ext cx="6966409" cy="8399939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5183304"/>
            <a:ext cx="10934760" cy="25583147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0799922"/>
            <a:ext cx="6966409" cy="20008190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B637-257A-4CA9-A577-3214F59358FB}" type="datetimeFigureOut">
              <a:rPr lang="pt-PT" smtClean="0"/>
              <a:t>15/02/2021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420D-C124-4F29-B742-4D33B1E860C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182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399982"/>
            <a:ext cx="6966409" cy="8399939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5183304"/>
            <a:ext cx="10934760" cy="25583147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0799922"/>
            <a:ext cx="6966409" cy="20008190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B637-257A-4CA9-A577-3214F59358FB}" type="datetimeFigureOut">
              <a:rPr lang="pt-PT" smtClean="0"/>
              <a:t>15/02/2021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420D-C124-4F29-B742-4D33B1E860C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333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916661"/>
            <a:ext cx="18629590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9583264"/>
            <a:ext cx="18629590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33366432"/>
            <a:ext cx="4859893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0B637-257A-4CA9-A577-3214F59358FB}" type="datetimeFigureOut">
              <a:rPr lang="pt-PT" smtClean="0"/>
              <a:t>15/02/2021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33366432"/>
            <a:ext cx="7289840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33366432"/>
            <a:ext cx="4859893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9420D-C124-4F29-B742-4D33B1E860C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19329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jpg"/><Relationship Id="rId18" Type="http://schemas.openxmlformats.org/officeDocument/2006/relationships/image" Target="../media/image13.png"/><Relationship Id="rId3" Type="http://schemas.openxmlformats.org/officeDocument/2006/relationships/image" Target="../media/image3.jpeg"/><Relationship Id="rId7" Type="http://schemas.openxmlformats.org/officeDocument/2006/relationships/image" Target="../media/image1.wmf"/><Relationship Id="rId12" Type="http://schemas.openxmlformats.org/officeDocument/2006/relationships/image" Target="../media/image2.wmf"/><Relationship Id="rId17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6" Type="http://schemas.openxmlformats.org/officeDocument/2006/relationships/chart" Target="../charts/char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oleObject" Target="../embeddings/oleObject2.bin"/><Relationship Id="rId5" Type="http://schemas.openxmlformats.org/officeDocument/2006/relationships/image" Target="../media/image5.png"/><Relationship Id="rId15" Type="http://schemas.openxmlformats.org/officeDocument/2006/relationships/image" Target="../media/image11.png"/><Relationship Id="rId10" Type="http://schemas.openxmlformats.org/officeDocument/2006/relationships/image" Target="../media/image8.emf"/><Relationship Id="rId19" Type="http://schemas.openxmlformats.org/officeDocument/2006/relationships/image" Target="../media/image14.png"/><Relationship Id="rId4" Type="http://schemas.openxmlformats.org/officeDocument/2006/relationships/image" Target="../media/image4.wmf"/><Relationship Id="rId9" Type="http://schemas.openxmlformats.org/officeDocument/2006/relationships/image" Target="../media/image7.emf"/><Relationship Id="rId1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26"/>
          <p:cNvSpPr>
            <a:spLocks noChangeArrowheads="1"/>
          </p:cNvSpPr>
          <p:nvPr/>
        </p:nvSpPr>
        <p:spPr bwMode="auto">
          <a:xfrm>
            <a:off x="3379643" y="2693525"/>
            <a:ext cx="159416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</a:rPr>
              <a:t>Laboratory of Physical Chemistry</a:t>
            </a:r>
            <a:endParaRPr lang="en-US" sz="5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ectangle 826"/>
          <p:cNvSpPr>
            <a:spLocks noChangeArrowheads="1"/>
          </p:cNvSpPr>
          <p:nvPr/>
        </p:nvSpPr>
        <p:spPr bwMode="auto">
          <a:xfrm>
            <a:off x="3316234" y="1826972"/>
            <a:ext cx="1699117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TITLE EXAMPLE POSTER PRESENTATION </a:t>
            </a:r>
            <a:endParaRPr lang="en-US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2" name="Rectangle 826"/>
          <p:cNvSpPr>
            <a:spLocks noChangeArrowheads="1"/>
          </p:cNvSpPr>
          <p:nvPr/>
        </p:nvSpPr>
        <p:spPr bwMode="auto">
          <a:xfrm>
            <a:off x="5393629" y="9276448"/>
            <a:ext cx="4933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Phase diagrams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24" name="Rectangle 826"/>
          <p:cNvSpPr>
            <a:spLocks noChangeArrowheads="1"/>
          </p:cNvSpPr>
          <p:nvPr/>
        </p:nvSpPr>
        <p:spPr bwMode="auto">
          <a:xfrm>
            <a:off x="1703364" y="24111810"/>
            <a:ext cx="848603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Results &amp; Achievements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 rot="16200000">
            <a:off x="-235693" y="1338894"/>
            <a:ext cx="3889836" cy="121204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0" name="Rectangle 826"/>
          <p:cNvSpPr>
            <a:spLocks noChangeArrowheads="1"/>
          </p:cNvSpPr>
          <p:nvPr/>
        </p:nvSpPr>
        <p:spPr bwMode="auto">
          <a:xfrm rot="16200000">
            <a:off x="-2690412" y="7288214"/>
            <a:ext cx="88773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6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PHYSCHEM</a:t>
            </a:r>
            <a:r>
              <a:rPr lang="en-US" sz="6000" b="1" dirty="0" err="1" smtClean="0">
                <a:solidFill>
                  <a:schemeClr val="bg2">
                    <a:lumMod val="75000"/>
                  </a:schemeClr>
                </a:solidFill>
              </a:rPr>
              <a:t>Lab</a:t>
            </a:r>
            <a:r>
              <a:rPr lang="en-US" sz="7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6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#0X</a:t>
            </a:r>
            <a:endParaRPr lang="en-US" sz="6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" name="Rectangle 826"/>
          <p:cNvSpPr>
            <a:spLocks noChangeArrowheads="1"/>
          </p:cNvSpPr>
          <p:nvPr/>
        </p:nvSpPr>
        <p:spPr bwMode="auto">
          <a:xfrm>
            <a:off x="3235996" y="6954255"/>
            <a:ext cx="4933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</a:rPr>
              <a:t>Vapor pressure</a:t>
            </a:r>
            <a:endParaRPr lang="en-US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2" name="Rectangle 826"/>
          <p:cNvSpPr>
            <a:spLocks noChangeArrowheads="1"/>
          </p:cNvSpPr>
          <p:nvPr/>
        </p:nvSpPr>
        <p:spPr bwMode="auto">
          <a:xfrm>
            <a:off x="3720486" y="8544265"/>
            <a:ext cx="4933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</a:rPr>
              <a:t>Sublimation/Vaporization</a:t>
            </a:r>
            <a:endParaRPr lang="en-US" sz="2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3" name="Rectangle 826"/>
          <p:cNvSpPr>
            <a:spLocks noChangeArrowheads="1"/>
          </p:cNvSpPr>
          <p:nvPr/>
        </p:nvSpPr>
        <p:spPr bwMode="auto">
          <a:xfrm>
            <a:off x="5888366" y="7132952"/>
            <a:ext cx="4933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dirty="0" smtClean="0">
                <a:solidFill>
                  <a:srgbClr val="002060"/>
                </a:solidFill>
              </a:rPr>
              <a:t>Volatility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102" name="Rectangle 826"/>
          <p:cNvSpPr>
            <a:spLocks noChangeArrowheads="1"/>
          </p:cNvSpPr>
          <p:nvPr/>
        </p:nvSpPr>
        <p:spPr bwMode="auto">
          <a:xfrm>
            <a:off x="-27466" y="34981893"/>
            <a:ext cx="25443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EXP.01</a:t>
            </a:r>
            <a:endParaRPr lang="en-US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4" name="Straight Connector 103"/>
          <p:cNvCxnSpPr/>
          <p:nvPr/>
        </p:nvCxnSpPr>
        <p:spPr>
          <a:xfrm>
            <a:off x="2286665" y="34189713"/>
            <a:ext cx="0" cy="1800000"/>
          </a:xfrm>
          <a:prstGeom prst="line">
            <a:avLst/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826"/>
          <p:cNvSpPr>
            <a:spLocks noChangeArrowheads="1"/>
          </p:cNvSpPr>
          <p:nvPr/>
        </p:nvSpPr>
        <p:spPr bwMode="auto">
          <a:xfrm>
            <a:off x="2084855" y="12927418"/>
            <a:ext cx="848603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Methodologies &amp; Application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9" name="Group 115"/>
          <p:cNvGrpSpPr>
            <a:grpSpLocks noChangeAspect="1"/>
          </p:cNvGrpSpPr>
          <p:nvPr/>
        </p:nvGrpSpPr>
        <p:grpSpPr bwMode="auto">
          <a:xfrm>
            <a:off x="11204637" y="13983077"/>
            <a:ext cx="6112935" cy="3537488"/>
            <a:chOff x="6858" y="12385"/>
            <a:chExt cx="4073" cy="2357"/>
          </a:xfrm>
        </p:grpSpPr>
        <p:pic>
          <p:nvPicPr>
            <p:cNvPr id="35" name="Picture 9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" y="12472"/>
              <a:ext cx="2170" cy="2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6" name="Group 88"/>
            <p:cNvGrpSpPr>
              <a:grpSpLocks/>
            </p:cNvGrpSpPr>
            <p:nvPr/>
          </p:nvGrpSpPr>
          <p:grpSpPr bwMode="auto">
            <a:xfrm>
              <a:off x="9554" y="12385"/>
              <a:ext cx="1377" cy="2357"/>
              <a:chOff x="15092367" y="16502052"/>
              <a:chExt cx="2300312" cy="3864551"/>
            </a:xfrm>
          </p:grpSpPr>
          <p:pic>
            <p:nvPicPr>
              <p:cNvPr id="37" name="Picture 98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6836" t="8327" r="38524" b="10172"/>
              <a:stretch>
                <a:fillRect/>
              </a:stretch>
            </p:blipFill>
            <p:spPr bwMode="auto">
              <a:xfrm>
                <a:off x="15616246" y="16502052"/>
                <a:ext cx="1776433" cy="3864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8" name="TextBox 75"/>
              <p:cNvSpPr txBox="1">
                <a:spLocks noChangeArrowheads="1"/>
              </p:cNvSpPr>
              <p:nvPr/>
            </p:nvSpPr>
            <p:spPr bwMode="auto">
              <a:xfrm>
                <a:off x="15187587" y="17826854"/>
                <a:ext cx="285660" cy="2836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37" tIns="45716" rIns="91437" bIns="45716">
                <a:spAutoFit/>
              </a:bodyPr>
              <a:lstStyle>
                <a:lvl1pPr defTabSz="912813" eaLnBrk="0" hangingPunct="0"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defTabSz="912813" eaLnBrk="0" hangingPunct="0"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defTabSz="912813" eaLnBrk="0" hangingPunct="0"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defTabSz="912813" eaLnBrk="0" hangingPunct="0"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defTabSz="912813" eaLnBrk="0" hangingPunct="0"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pt-PT" altLang="en-US" sz="1200"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cxnSp>
            <p:nvCxnSpPr>
              <p:cNvPr id="39" name="Straight Arrow Connector 77"/>
              <p:cNvCxnSpPr/>
              <p:nvPr/>
            </p:nvCxnSpPr>
            <p:spPr>
              <a:xfrm>
                <a:off x="15473246" y="18002292"/>
                <a:ext cx="571319" cy="163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TextBox 81"/>
              <p:cNvSpPr txBox="1">
                <a:spLocks noChangeArrowheads="1"/>
              </p:cNvSpPr>
              <p:nvPr/>
            </p:nvSpPr>
            <p:spPr bwMode="auto">
              <a:xfrm>
                <a:off x="15187587" y="18417112"/>
                <a:ext cx="285660" cy="2836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37" tIns="45716" rIns="91437" bIns="45716">
                <a:spAutoFit/>
              </a:bodyPr>
              <a:lstStyle>
                <a:lvl1pPr defTabSz="912813" eaLnBrk="0" hangingPunct="0"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defTabSz="912813" eaLnBrk="0" hangingPunct="0"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defTabSz="912813" eaLnBrk="0" hangingPunct="0"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defTabSz="912813" eaLnBrk="0" hangingPunct="0"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defTabSz="912813" eaLnBrk="0" hangingPunct="0"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pt-PT" altLang="en-US" sz="1200">
                    <a:latin typeface="Times New Roman" pitchFamily="18" charset="0"/>
                    <a:cs typeface="Times New Roman" pitchFamily="18" charset="0"/>
                  </a:rPr>
                  <a:t>B</a:t>
                </a:r>
              </a:p>
            </p:txBody>
          </p:sp>
          <p:cxnSp>
            <p:nvCxnSpPr>
              <p:cNvPr id="41" name="Straight Arrow Connector 82"/>
              <p:cNvCxnSpPr/>
              <p:nvPr/>
            </p:nvCxnSpPr>
            <p:spPr>
              <a:xfrm>
                <a:off x="15473246" y="18574514"/>
                <a:ext cx="571319" cy="164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83"/>
              <p:cNvSpPr txBox="1">
                <a:spLocks noChangeArrowheads="1"/>
              </p:cNvSpPr>
              <p:nvPr/>
            </p:nvSpPr>
            <p:spPr bwMode="auto">
              <a:xfrm>
                <a:off x="15092367" y="18931948"/>
                <a:ext cx="285660" cy="2836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37" tIns="45716" rIns="91437" bIns="45716">
                <a:spAutoFit/>
              </a:bodyPr>
              <a:lstStyle>
                <a:lvl1pPr defTabSz="912813" eaLnBrk="0" hangingPunct="0"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defTabSz="912813" eaLnBrk="0" hangingPunct="0"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defTabSz="912813" eaLnBrk="0" hangingPunct="0"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defTabSz="912813" eaLnBrk="0" hangingPunct="0"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defTabSz="912813" eaLnBrk="0" hangingPunct="0"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pt-PT" altLang="en-US" sz="1200"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cxnSp>
            <p:nvCxnSpPr>
              <p:cNvPr id="43" name="Straight Arrow Connector 84"/>
              <p:cNvCxnSpPr/>
              <p:nvPr/>
            </p:nvCxnSpPr>
            <p:spPr>
              <a:xfrm>
                <a:off x="15378027" y="19074594"/>
                <a:ext cx="571319" cy="163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85"/>
              <p:cNvCxnSpPr/>
              <p:nvPr/>
            </p:nvCxnSpPr>
            <p:spPr>
              <a:xfrm rot="10800000">
                <a:off x="16258393" y="19054918"/>
                <a:ext cx="786817" cy="163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87"/>
              <p:cNvSpPr txBox="1">
                <a:spLocks noChangeArrowheads="1"/>
              </p:cNvSpPr>
              <p:nvPr/>
            </p:nvSpPr>
            <p:spPr bwMode="auto">
              <a:xfrm>
                <a:off x="17020152" y="18912273"/>
                <a:ext cx="287330" cy="2836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37" tIns="45716" rIns="91437" bIns="45716">
                <a:spAutoFit/>
              </a:bodyPr>
              <a:lstStyle>
                <a:lvl1pPr defTabSz="912813" eaLnBrk="0" hangingPunct="0"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defTabSz="912813" eaLnBrk="0" hangingPunct="0"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defTabSz="912813" eaLnBrk="0" hangingPunct="0"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defTabSz="912813" eaLnBrk="0" hangingPunct="0"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defTabSz="912813" eaLnBrk="0" hangingPunct="0"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77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pt-PT" altLang="en-US" sz="1200"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</p:grpSp>
      </p:grpSp>
      <p:grpSp>
        <p:nvGrpSpPr>
          <p:cNvPr id="46" name="Group 119"/>
          <p:cNvGrpSpPr>
            <a:grpSpLocks noChangeAspect="1"/>
          </p:cNvGrpSpPr>
          <p:nvPr/>
        </p:nvGrpSpPr>
        <p:grpSpPr bwMode="auto">
          <a:xfrm>
            <a:off x="11406671" y="19266135"/>
            <a:ext cx="8727603" cy="3168712"/>
            <a:chOff x="6532" y="15211"/>
            <a:chExt cx="5092" cy="1847"/>
          </a:xfrm>
        </p:grpSpPr>
        <p:pic>
          <p:nvPicPr>
            <p:cNvPr id="47" name="Picture 3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2" y="15449"/>
              <a:ext cx="2267" cy="1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48" name="Object 10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97463813"/>
                </p:ext>
              </p:extLst>
            </p:nvPr>
          </p:nvGraphicFramePr>
          <p:xfrm>
            <a:off x="9130" y="15211"/>
            <a:ext cx="2494" cy="18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5" name="SPW 8.0 Graph" r:id="rId6" imgW="5801868" imgH="4304995" progId="SigmaPlotGraphicObject.7">
                    <p:embed/>
                  </p:oleObj>
                </mc:Choice>
                <mc:Fallback>
                  <p:oleObj name="SPW 8.0 Graph" r:id="rId6" imgW="5801868" imgH="4304995" progId="SigmaPlotGraphicObject.7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30" y="15211"/>
                          <a:ext cx="2494" cy="184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9" name="Picture 297" descr="Graphical_abstract_polyPh_Bz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" b="8430"/>
          <a:stretch>
            <a:fillRect/>
          </a:stretch>
        </p:blipFill>
        <p:spPr bwMode="auto">
          <a:xfrm>
            <a:off x="11986998" y="9530470"/>
            <a:ext cx="6371224" cy="3315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Rectangle 826"/>
          <p:cNvSpPr>
            <a:spLocks noChangeArrowheads="1"/>
          </p:cNvSpPr>
          <p:nvPr/>
        </p:nvSpPr>
        <p:spPr bwMode="auto">
          <a:xfrm>
            <a:off x="4729914" y="10103508"/>
            <a:ext cx="4933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Cohesive energy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1" name="Rectangle 826"/>
          <p:cNvSpPr>
            <a:spLocks noChangeArrowheads="1"/>
          </p:cNvSpPr>
          <p:nvPr/>
        </p:nvSpPr>
        <p:spPr bwMode="auto">
          <a:xfrm>
            <a:off x="4729914" y="7731447"/>
            <a:ext cx="4933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dirty="0" smtClean="0">
                <a:solidFill>
                  <a:schemeClr val="tx2"/>
                </a:solidFill>
              </a:rPr>
              <a:t>Intermolecular interactions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62" name="Rectangle 826"/>
          <p:cNvSpPr>
            <a:spLocks noChangeArrowheads="1"/>
          </p:cNvSpPr>
          <p:nvPr/>
        </p:nvSpPr>
        <p:spPr bwMode="auto">
          <a:xfrm>
            <a:off x="3700282" y="9431102"/>
            <a:ext cx="35157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dirty="0" smtClean="0"/>
              <a:t>Entropy</a:t>
            </a:r>
            <a:endParaRPr lang="en-US" sz="2800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0"/>
            <a:ext cx="215995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35" r="37028"/>
          <a:stretch/>
        </p:blipFill>
        <p:spPr bwMode="auto">
          <a:xfrm>
            <a:off x="18171058" y="14550202"/>
            <a:ext cx="1783219" cy="2877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835"/>
          <a:stretch/>
        </p:blipFill>
        <p:spPr bwMode="auto">
          <a:xfrm>
            <a:off x="4241785" y="15707327"/>
            <a:ext cx="2993830" cy="36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0" y="0"/>
            <a:ext cx="21599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26"/>
          <p:cNvSpPr>
            <a:spLocks noChangeArrowheads="1"/>
          </p:cNvSpPr>
          <p:nvPr/>
        </p:nvSpPr>
        <p:spPr bwMode="auto">
          <a:xfrm>
            <a:off x="152400" y="152400"/>
            <a:ext cx="21599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28"/>
          <p:cNvSpPr>
            <a:spLocks noChangeArrowheads="1"/>
          </p:cNvSpPr>
          <p:nvPr/>
        </p:nvSpPr>
        <p:spPr bwMode="auto">
          <a:xfrm>
            <a:off x="0" y="0"/>
            <a:ext cx="21599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" name="Objecto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184438"/>
              </p:ext>
            </p:extLst>
          </p:nvPr>
        </p:nvGraphicFramePr>
        <p:xfrm>
          <a:off x="3942151" y="16837925"/>
          <a:ext cx="4297405" cy="897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r:id="rId11" imgW="2654300" imgH="533400" progId="Equation.3">
                  <p:embed/>
                </p:oleObj>
              </mc:Choice>
              <mc:Fallback>
                <p:oleObj r:id="rId11" imgW="2654300" imgH="5334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2151" y="16837925"/>
                        <a:ext cx="4297405" cy="8972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16092125" y="16207327"/>
            <a:ext cx="300618" cy="277656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7" name="Rectangle 56"/>
          <p:cNvSpPr/>
          <p:nvPr/>
        </p:nvSpPr>
        <p:spPr>
          <a:xfrm>
            <a:off x="18322072" y="16187400"/>
            <a:ext cx="1338696" cy="1436703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6153" y="4869411"/>
            <a:ext cx="6630322" cy="3646278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2328166" y="18589950"/>
            <a:ext cx="7999413" cy="3709987"/>
            <a:chOff x="2328166" y="14796602"/>
            <a:chExt cx="7999413" cy="3709987"/>
          </a:xfrm>
        </p:grpSpPr>
        <p:pic>
          <p:nvPicPr>
            <p:cNvPr id="1041" name="Picture 17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8166" y="14796602"/>
              <a:ext cx="7999413" cy="3709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Isosceles Triangle 4"/>
            <p:cNvSpPr/>
            <p:nvPr/>
          </p:nvSpPr>
          <p:spPr>
            <a:xfrm rot="10800000">
              <a:off x="5221210" y="16341603"/>
              <a:ext cx="818173" cy="850021"/>
            </a:xfrm>
            <a:prstGeom prst="triangl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19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/>
            <p:cNvSpPr/>
            <p:nvPr/>
          </p:nvSpPr>
          <p:spPr>
            <a:xfrm>
              <a:off x="5562385" y="17194674"/>
              <a:ext cx="140586" cy="14574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540297" y="16857161"/>
              <a:ext cx="180000" cy="360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 flipV="1">
              <a:off x="7203116" y="15805149"/>
              <a:ext cx="450000" cy="7572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 flipV="1">
              <a:off x="7229307" y="16781435"/>
              <a:ext cx="550800" cy="75726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 flipV="1">
              <a:off x="7155491" y="17712713"/>
              <a:ext cx="224206" cy="22794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4" name="Picture 63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5939205" y="34382209"/>
            <a:ext cx="5273497" cy="1127858"/>
          </a:xfrm>
          <a:prstGeom prst="rect">
            <a:avLst/>
          </a:prstGeom>
        </p:spPr>
      </p:pic>
      <p:sp>
        <p:nvSpPr>
          <p:cNvPr id="65" name="Rectangle 826"/>
          <p:cNvSpPr>
            <a:spLocks noChangeArrowheads="1"/>
          </p:cNvSpPr>
          <p:nvPr/>
        </p:nvSpPr>
        <p:spPr bwMode="auto">
          <a:xfrm>
            <a:off x="3416932" y="3657052"/>
            <a:ext cx="554507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Working Group</a:t>
            </a:r>
            <a:r>
              <a:rPr lang="pt-P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pt-PT" sz="2000" b="1" dirty="0" smtClean="0">
                <a:solidFill>
                  <a:schemeClr val="bg2">
                    <a:lumMod val="50000"/>
                  </a:schemeClr>
                </a:solidFill>
              </a:rPr>
              <a:t>PL1_A1_T3</a:t>
            </a:r>
            <a:endParaRPr lang="en-US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6" name="Rectangle 826"/>
          <p:cNvSpPr>
            <a:spLocks noChangeArrowheads="1"/>
          </p:cNvSpPr>
          <p:nvPr/>
        </p:nvSpPr>
        <p:spPr bwMode="auto">
          <a:xfrm>
            <a:off x="6844988" y="3672000"/>
            <a:ext cx="554507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t-PT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Luís Belchior,  Pedro Santos</a:t>
            </a:r>
            <a:endParaRPr lang="en-U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8" name="Rectangle 292"/>
          <p:cNvSpPr>
            <a:spLocks noChangeArrowheads="1"/>
          </p:cNvSpPr>
          <p:nvPr/>
        </p:nvSpPr>
        <p:spPr bwMode="auto">
          <a:xfrm>
            <a:off x="13170620" y="32117189"/>
            <a:ext cx="47153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pt-P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r>
              <a:rPr lang="pt-PT" altLang="pt-PT" sz="1600" b="1" dirty="0">
                <a:solidFill>
                  <a:schemeClr val="tx1"/>
                </a:solidFill>
              </a:rPr>
              <a:t>Figure </a:t>
            </a:r>
            <a:r>
              <a:rPr lang="pt-PT" altLang="pt-PT" sz="1600" b="1" dirty="0" smtClean="0">
                <a:solidFill>
                  <a:schemeClr val="tx1"/>
                </a:solidFill>
              </a:rPr>
              <a:t>4</a:t>
            </a:r>
            <a:r>
              <a:rPr lang="pt-PT" altLang="pt-PT" b="1" dirty="0" smtClean="0">
                <a:solidFill>
                  <a:schemeClr val="tx1"/>
                </a:solidFill>
              </a:rPr>
              <a:t> </a:t>
            </a:r>
            <a:r>
              <a:rPr lang="pt-PT" altLang="pt-PT" sz="1400" dirty="0">
                <a:solidFill>
                  <a:schemeClr val="tx1"/>
                </a:solidFill>
              </a:rPr>
              <a:t>–Solid-Liquid phase diagram</a:t>
            </a:r>
            <a:r>
              <a:rPr lang="en-US" altLang="pt-PT" sz="1400" dirty="0">
                <a:solidFill>
                  <a:schemeClr val="tx1"/>
                </a:solidFill>
              </a:rPr>
              <a:t>.</a:t>
            </a:r>
            <a:endParaRPr lang="en-GB" altLang="pt-PT" sz="1400" dirty="0">
              <a:solidFill>
                <a:schemeClr val="tx1"/>
              </a:solidFill>
            </a:endParaRPr>
          </a:p>
        </p:txBody>
      </p:sp>
      <p:sp>
        <p:nvSpPr>
          <p:cNvPr id="69" name="CaixaDeTexto 1"/>
          <p:cNvSpPr txBox="1"/>
          <p:nvPr/>
        </p:nvSpPr>
        <p:spPr>
          <a:xfrm>
            <a:off x="1763481" y="25246958"/>
            <a:ext cx="865474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2000" dirty="0" smtClean="0">
                <a:solidFill>
                  <a:srgbClr val="000000"/>
                </a:solidFill>
              </a:rPr>
              <a:t>The</a:t>
            </a:r>
            <a:r>
              <a:rPr lang="pt-PT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solid-liquid phase diagram of methyl stearate and hexadecane have been derived  (fig. 4)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0000"/>
                </a:solidFill>
              </a:rPr>
              <a:t>Forming a typical eutectic </a:t>
            </a:r>
            <a:r>
              <a:rPr lang="pt-PT" sz="2000" dirty="0" smtClean="0">
                <a:solidFill>
                  <a:srgbClr val="000000"/>
                </a:solidFill>
              </a:rPr>
              <a:t>…</a:t>
            </a:r>
          </a:p>
          <a:p>
            <a:pPr algn="just">
              <a:lnSpc>
                <a:spcPct val="150000"/>
              </a:lnSpc>
            </a:pPr>
            <a:endParaRPr lang="pt-PT" sz="2000" dirty="0" smtClean="0">
              <a:solidFill>
                <a:srgbClr val="000000"/>
              </a:solidFill>
            </a:endParaRP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en-US" sz="2000" dirty="0" smtClean="0">
                <a:solidFill>
                  <a:srgbClr val="000000"/>
                </a:solidFill>
              </a:rPr>
              <a:t>eutectic point composition around 0.1 mole fraction of methyl stearate, 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en-US" sz="2000" dirty="0" smtClean="0">
                <a:solidFill>
                  <a:srgbClr val="000000"/>
                </a:solidFill>
              </a:rPr>
              <a:t>Eutectic temperature ~16 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en-US" sz="2000" dirty="0" smtClean="0">
                <a:solidFill>
                  <a:srgbClr val="000000"/>
                </a:solidFill>
              </a:rPr>
              <a:t>C.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rgbClr val="00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0000"/>
                </a:solidFill>
              </a:rPr>
              <a:t>A small (but detectable in DSC ) solid-solid transition was found  at around 4 </a:t>
            </a:r>
            <a:r>
              <a:rPr lang="en-US" sz="2000" baseline="30000" dirty="0" err="1">
                <a:solidFill>
                  <a:srgbClr val="000000"/>
                </a:solidFill>
                <a:latin typeface="+mj-lt"/>
              </a:rPr>
              <a:t>o</a:t>
            </a:r>
            <a:r>
              <a:rPr lang="en-US" sz="2000" dirty="0" err="1" smtClean="0">
                <a:solidFill>
                  <a:srgbClr val="000000"/>
                </a:solidFill>
              </a:rPr>
              <a:t>C.</a:t>
            </a:r>
            <a:endParaRPr lang="en-US" sz="2000" dirty="0" smtClean="0">
              <a:solidFill>
                <a:srgbClr val="00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rgbClr val="00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0000"/>
                </a:solidFill>
              </a:rPr>
              <a:t>It found that the solid -Solid transition is correlated with the composition of hexadecane.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rgbClr val="00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0000"/>
                </a:solidFill>
              </a:rPr>
              <a:t>The region depicted in fig. 4 (gray square) high concentration of hexadecane have to be study more in detail in order to explored the possible formation of co-crystals between the hexadecane and the methyl stearate.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0" name="Text Box 443"/>
          <p:cNvSpPr txBox="1">
            <a:spLocks noChangeArrowheads="1"/>
          </p:cNvSpPr>
          <p:nvPr/>
        </p:nvSpPr>
        <p:spPr bwMode="auto">
          <a:xfrm>
            <a:off x="12199126" y="24617511"/>
            <a:ext cx="5118446" cy="730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52" tIns="40627" rIns="81252" bIns="40627"/>
          <a:lstStyle/>
          <a:p>
            <a:pPr marL="337222" indent="-337222" algn="just"/>
            <a:r>
              <a:rPr lang="pt-PT" sz="2800" b="1" dirty="0" err="1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Binary</a:t>
            </a:r>
            <a:r>
              <a:rPr lang="pt-PT" sz="2800" b="1" dirty="0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pt-PT" sz="2800" b="1" dirty="0" err="1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mixture</a:t>
            </a:r>
            <a:r>
              <a:rPr lang="pt-PT" sz="2800" b="1" dirty="0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pt-PT" sz="2800" b="1" dirty="0" err="1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phase</a:t>
            </a:r>
            <a:r>
              <a:rPr lang="pt-PT" sz="2800" b="1" dirty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pt-PT" sz="2800" b="1" dirty="0" err="1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diagram</a:t>
            </a:r>
            <a:r>
              <a:rPr lang="pt-PT" sz="2800" b="1" dirty="0" smtClean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 </a:t>
            </a:r>
            <a:endParaRPr lang="pt-PT" sz="2800" b="1" dirty="0">
              <a:solidFill>
                <a:schemeClr val="bg1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graphicFrame>
        <p:nvGraphicFramePr>
          <p:cNvPr id="74" name="Gráfico 1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1081970"/>
              </p:ext>
            </p:extLst>
          </p:nvPr>
        </p:nvGraphicFramePr>
        <p:xfrm>
          <a:off x="13644419" y="26064570"/>
          <a:ext cx="6421510" cy="5599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cxnSp>
        <p:nvCxnSpPr>
          <p:cNvPr id="75" name="Straight Connector 74"/>
          <p:cNvCxnSpPr/>
          <p:nvPr/>
        </p:nvCxnSpPr>
        <p:spPr>
          <a:xfrm>
            <a:off x="14282186" y="29122303"/>
            <a:ext cx="5458920" cy="67828"/>
          </a:xfrm>
          <a:prstGeom prst="line">
            <a:avLst/>
          </a:prstGeom>
          <a:ln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4866249" y="29934769"/>
            <a:ext cx="4863221" cy="2167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Freeform 76"/>
          <p:cNvSpPr/>
          <p:nvPr/>
        </p:nvSpPr>
        <p:spPr>
          <a:xfrm>
            <a:off x="14282186" y="28864125"/>
            <a:ext cx="516321" cy="225275"/>
          </a:xfrm>
          <a:custGeom>
            <a:avLst/>
            <a:gdLst>
              <a:gd name="connsiteX0" fmla="*/ 0 w 596900"/>
              <a:gd name="connsiteY0" fmla="*/ 0 h 190500"/>
              <a:gd name="connsiteX1" fmla="*/ 596900 w 596900"/>
              <a:gd name="connsiteY1" fmla="*/ 19050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6900" h="190500">
                <a:moveTo>
                  <a:pt x="0" y="0"/>
                </a:moveTo>
                <a:cubicBezTo>
                  <a:pt x="253471" y="62971"/>
                  <a:pt x="506942" y="125942"/>
                  <a:pt x="596900" y="190500"/>
                </a:cubicBezTo>
              </a:path>
            </a:pathLst>
          </a:custGeom>
          <a:noFill/>
          <a:ln w="12700">
            <a:solidFill>
              <a:srgbClr val="0099C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14798507" y="27530626"/>
            <a:ext cx="4970964" cy="1558775"/>
          </a:xfrm>
          <a:custGeom>
            <a:avLst/>
            <a:gdLst>
              <a:gd name="connsiteX0" fmla="*/ 5849460 w 5849460"/>
              <a:gd name="connsiteY0" fmla="*/ 0 h 1558810"/>
              <a:gd name="connsiteX1" fmla="*/ 5214460 w 5849460"/>
              <a:gd name="connsiteY1" fmla="*/ 50800 h 1558810"/>
              <a:gd name="connsiteX2" fmla="*/ 4611210 w 5849460"/>
              <a:gd name="connsiteY2" fmla="*/ 107950 h 1558810"/>
              <a:gd name="connsiteX3" fmla="*/ 3919060 w 5849460"/>
              <a:gd name="connsiteY3" fmla="*/ 203200 h 1558810"/>
              <a:gd name="connsiteX4" fmla="*/ 3322160 w 5849460"/>
              <a:gd name="connsiteY4" fmla="*/ 330200 h 1558810"/>
              <a:gd name="connsiteX5" fmla="*/ 2687160 w 5849460"/>
              <a:gd name="connsiteY5" fmla="*/ 457200 h 1558810"/>
              <a:gd name="connsiteX6" fmla="*/ 2020410 w 5849460"/>
              <a:gd name="connsiteY6" fmla="*/ 635000 h 1558810"/>
              <a:gd name="connsiteX7" fmla="*/ 1353660 w 5849460"/>
              <a:gd name="connsiteY7" fmla="*/ 869950 h 1558810"/>
              <a:gd name="connsiteX8" fmla="*/ 737710 w 5849460"/>
              <a:gd name="connsiteY8" fmla="*/ 1168400 h 1558810"/>
              <a:gd name="connsiteX9" fmla="*/ 102710 w 5849460"/>
              <a:gd name="connsiteY9" fmla="*/ 1517650 h 1558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49460" h="1558810">
                <a:moveTo>
                  <a:pt x="5849460" y="0"/>
                </a:moveTo>
                <a:lnTo>
                  <a:pt x="5214460" y="50800"/>
                </a:lnTo>
                <a:cubicBezTo>
                  <a:pt x="5008085" y="68792"/>
                  <a:pt x="4827110" y="82550"/>
                  <a:pt x="4611210" y="107950"/>
                </a:cubicBezTo>
                <a:cubicBezTo>
                  <a:pt x="4395310" y="133350"/>
                  <a:pt x="4133902" y="166158"/>
                  <a:pt x="3919060" y="203200"/>
                </a:cubicBezTo>
                <a:cubicBezTo>
                  <a:pt x="3704218" y="240242"/>
                  <a:pt x="3322160" y="330200"/>
                  <a:pt x="3322160" y="330200"/>
                </a:cubicBezTo>
                <a:cubicBezTo>
                  <a:pt x="3116843" y="372533"/>
                  <a:pt x="2904118" y="406400"/>
                  <a:pt x="2687160" y="457200"/>
                </a:cubicBezTo>
                <a:cubicBezTo>
                  <a:pt x="2470202" y="508000"/>
                  <a:pt x="2242660" y="566208"/>
                  <a:pt x="2020410" y="635000"/>
                </a:cubicBezTo>
                <a:cubicBezTo>
                  <a:pt x="1798160" y="703792"/>
                  <a:pt x="1567443" y="781050"/>
                  <a:pt x="1353660" y="869950"/>
                </a:cubicBezTo>
                <a:cubicBezTo>
                  <a:pt x="1139877" y="958850"/>
                  <a:pt x="946202" y="1060450"/>
                  <a:pt x="737710" y="1168400"/>
                </a:cubicBezTo>
                <a:cubicBezTo>
                  <a:pt x="529218" y="1276350"/>
                  <a:pt x="-283582" y="1689100"/>
                  <a:pt x="102710" y="1517650"/>
                </a:cubicBezTo>
              </a:path>
            </a:pathLst>
          </a:custGeom>
          <a:noFill/>
          <a:ln w="12700">
            <a:solidFill>
              <a:srgbClr val="0099C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14358096" y="29216588"/>
            <a:ext cx="888898" cy="1626919"/>
          </a:xfrm>
          <a:prstGeom prst="rect">
            <a:avLst/>
          </a:prstGeom>
          <a:solidFill>
            <a:schemeClr val="accent3">
              <a:lumMod val="85000"/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/>
          <p:cNvCxnSpPr/>
          <p:nvPr/>
        </p:nvCxnSpPr>
        <p:spPr>
          <a:xfrm>
            <a:off x="14298664" y="28919611"/>
            <a:ext cx="567585" cy="73241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292"/>
          <p:cNvSpPr>
            <a:spLocks noChangeArrowheads="1"/>
          </p:cNvSpPr>
          <p:nvPr/>
        </p:nvSpPr>
        <p:spPr bwMode="auto">
          <a:xfrm>
            <a:off x="14493316" y="29976659"/>
            <a:ext cx="8384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000">
                <a:solidFill>
                  <a:srgbClr val="3675BA"/>
                </a:solidFill>
                <a:latin typeface="Calibri" panose="020F0502020204030204" pitchFamily="34" charset="0"/>
              </a:defRPr>
            </a:lvl1pPr>
            <a:lvl2pPr marL="742950" indent="-285750">
              <a:defRPr sz="2000">
                <a:solidFill>
                  <a:srgbClr val="3675BA"/>
                </a:solidFill>
                <a:latin typeface="Calibri" panose="020F0502020204030204" pitchFamily="34" charset="0"/>
              </a:defRPr>
            </a:lvl2pPr>
            <a:lvl3pPr marL="1143000" indent="-228600">
              <a:defRPr sz="2000">
                <a:solidFill>
                  <a:srgbClr val="3675BA"/>
                </a:solidFill>
                <a:latin typeface="Calibri" panose="020F0502020204030204" pitchFamily="34" charset="0"/>
              </a:defRPr>
            </a:lvl3pPr>
            <a:lvl4pPr marL="1600200" indent="-228600">
              <a:defRPr sz="2000">
                <a:solidFill>
                  <a:srgbClr val="3675BA"/>
                </a:solidFill>
                <a:latin typeface="Calibri" panose="020F0502020204030204" pitchFamily="34" charset="0"/>
              </a:defRPr>
            </a:lvl4pPr>
            <a:lvl5pPr marL="2057400" indent="-228600">
              <a:defRPr sz="2000">
                <a:solidFill>
                  <a:srgbClr val="3675BA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675BA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675BA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675BA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3675BA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pt-PT" sz="2800" b="1" dirty="0" smtClean="0">
                <a:solidFill>
                  <a:schemeClr val="bg1">
                    <a:lumMod val="50000"/>
                  </a:schemeClr>
                </a:solidFill>
              </a:rPr>
              <a:t>?...</a:t>
            </a:r>
            <a:endParaRPr lang="en-US" altLang="pt-PT" sz="2800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2" name="Picture 8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6609844" y="25538692"/>
            <a:ext cx="1624357" cy="487307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4885958" y="25638258"/>
            <a:ext cx="1284656" cy="309120"/>
          </a:xfrm>
          <a:prstGeom prst="rect">
            <a:avLst/>
          </a:prstGeom>
        </p:spPr>
      </p:pic>
      <p:sp>
        <p:nvSpPr>
          <p:cNvPr id="84" name="Rectangle 83"/>
          <p:cNvSpPr/>
          <p:nvPr/>
        </p:nvSpPr>
        <p:spPr>
          <a:xfrm>
            <a:off x="14698995" y="25435461"/>
            <a:ext cx="1587606" cy="715357"/>
          </a:xfrm>
          <a:prstGeom prst="rect">
            <a:avLst/>
          </a:prstGeom>
          <a:solidFill>
            <a:srgbClr val="FFC00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14197555" y="27289111"/>
            <a:ext cx="130372" cy="3150028"/>
          </a:xfrm>
          <a:prstGeom prst="rect">
            <a:avLst/>
          </a:prstGeom>
          <a:solidFill>
            <a:srgbClr val="FFC00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19707117" y="26967762"/>
            <a:ext cx="145882" cy="3705478"/>
          </a:xfrm>
          <a:prstGeom prst="rect">
            <a:avLst/>
          </a:prstGeom>
          <a:solidFill>
            <a:schemeClr val="accent1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16267511" y="25440392"/>
            <a:ext cx="2305235" cy="705494"/>
          </a:xfrm>
          <a:prstGeom prst="rect">
            <a:avLst/>
          </a:prstGeom>
          <a:solidFill>
            <a:schemeClr val="accent1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292"/>
          <p:cNvSpPr>
            <a:spLocks noChangeArrowheads="1"/>
          </p:cNvSpPr>
          <p:nvPr/>
        </p:nvSpPr>
        <p:spPr bwMode="auto">
          <a:xfrm>
            <a:off x="11484229" y="22682284"/>
            <a:ext cx="47153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pt-P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r>
              <a:rPr lang="pt-PT" altLang="pt-PT" sz="1600" b="1" dirty="0">
                <a:solidFill>
                  <a:schemeClr val="tx1"/>
                </a:solidFill>
              </a:rPr>
              <a:t>Figure </a:t>
            </a:r>
            <a:r>
              <a:rPr lang="pt-PT" altLang="pt-PT" sz="1600" b="1" dirty="0" smtClean="0">
                <a:solidFill>
                  <a:schemeClr val="tx1"/>
                </a:solidFill>
              </a:rPr>
              <a:t>3</a:t>
            </a:r>
            <a:r>
              <a:rPr lang="pt-PT" altLang="pt-PT" b="1" dirty="0" smtClean="0">
                <a:solidFill>
                  <a:schemeClr val="tx1"/>
                </a:solidFill>
              </a:rPr>
              <a:t> </a:t>
            </a:r>
            <a:r>
              <a:rPr lang="pt-PT" altLang="pt-PT" sz="1400" dirty="0" smtClean="0">
                <a:solidFill>
                  <a:schemeClr val="tx1"/>
                </a:solidFill>
              </a:rPr>
              <a:t>–Experimental methodoly</a:t>
            </a:r>
            <a:r>
              <a:rPr lang="en-US" altLang="pt-PT" sz="1400" dirty="0" smtClean="0">
                <a:solidFill>
                  <a:schemeClr val="tx1"/>
                </a:solidFill>
              </a:rPr>
              <a:t>.</a:t>
            </a:r>
            <a:endParaRPr lang="en-GB" altLang="pt-PT" sz="1400" dirty="0">
              <a:solidFill>
                <a:schemeClr val="tx1"/>
              </a:solidFill>
            </a:endParaRPr>
          </a:p>
        </p:txBody>
      </p:sp>
      <p:sp>
        <p:nvSpPr>
          <p:cNvPr id="99" name="Rectangle 292"/>
          <p:cNvSpPr>
            <a:spLocks noChangeArrowheads="1"/>
          </p:cNvSpPr>
          <p:nvPr/>
        </p:nvSpPr>
        <p:spPr bwMode="auto">
          <a:xfrm>
            <a:off x="3301640" y="22635342"/>
            <a:ext cx="59642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pt-P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r>
              <a:rPr lang="pt-PT" altLang="pt-PT" sz="1600" b="1" dirty="0">
                <a:solidFill>
                  <a:schemeClr val="tx1"/>
                </a:solidFill>
              </a:rPr>
              <a:t>Figure 2</a:t>
            </a:r>
            <a:r>
              <a:rPr lang="pt-PT" altLang="pt-PT" b="1" dirty="0" smtClean="0">
                <a:solidFill>
                  <a:schemeClr val="tx1"/>
                </a:solidFill>
              </a:rPr>
              <a:t> </a:t>
            </a:r>
            <a:r>
              <a:rPr lang="pt-PT" altLang="pt-PT" sz="1400" dirty="0" smtClean="0">
                <a:solidFill>
                  <a:schemeClr val="tx1"/>
                </a:solidFill>
              </a:rPr>
              <a:t>–Schematic diagram of the Knudsen effusion apparatus </a:t>
            </a:r>
            <a:endParaRPr lang="en-GB" altLang="pt-PT" sz="1400" dirty="0">
              <a:solidFill>
                <a:schemeClr val="tx1"/>
              </a:solidFill>
            </a:endParaRPr>
          </a:p>
        </p:txBody>
      </p:sp>
      <p:sp>
        <p:nvSpPr>
          <p:cNvPr id="100" name="Rectangle 292"/>
          <p:cNvSpPr>
            <a:spLocks noChangeArrowheads="1"/>
          </p:cNvSpPr>
          <p:nvPr/>
        </p:nvSpPr>
        <p:spPr bwMode="auto">
          <a:xfrm>
            <a:off x="11147676" y="18038070"/>
            <a:ext cx="59642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pt-P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3675BA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r>
              <a:rPr lang="pt-PT" altLang="pt-PT" sz="1600" b="1" dirty="0">
                <a:solidFill>
                  <a:schemeClr val="tx1"/>
                </a:solidFill>
              </a:rPr>
              <a:t>Figure </a:t>
            </a:r>
            <a:r>
              <a:rPr lang="pt-PT" altLang="pt-PT" sz="1600" b="1" dirty="0" smtClean="0">
                <a:solidFill>
                  <a:schemeClr val="tx1"/>
                </a:solidFill>
              </a:rPr>
              <a:t>1</a:t>
            </a:r>
            <a:r>
              <a:rPr lang="pt-PT" altLang="pt-PT" b="1" dirty="0" smtClean="0">
                <a:solidFill>
                  <a:schemeClr val="tx1"/>
                </a:solidFill>
              </a:rPr>
              <a:t> </a:t>
            </a:r>
            <a:r>
              <a:rPr lang="pt-PT" altLang="pt-PT" sz="1400" dirty="0" smtClean="0">
                <a:solidFill>
                  <a:schemeClr val="tx1"/>
                </a:solidFill>
              </a:rPr>
              <a:t>–View and Schematic diagram of the Knudsen effusion oven and cell</a:t>
            </a:r>
            <a:endParaRPr lang="en-GB" altLang="pt-PT" sz="1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286477" y="34656676"/>
            <a:ext cx="2584476" cy="866074"/>
          </a:xfrm>
          <a:prstGeom prst="rect">
            <a:avLst/>
          </a:prstGeom>
        </p:spPr>
      </p:pic>
      <p:sp>
        <p:nvSpPr>
          <p:cNvPr id="87" name="Rectangle 826"/>
          <p:cNvSpPr>
            <a:spLocks noChangeArrowheads="1"/>
          </p:cNvSpPr>
          <p:nvPr/>
        </p:nvSpPr>
        <p:spPr bwMode="auto">
          <a:xfrm>
            <a:off x="3410099" y="4938185"/>
            <a:ext cx="848603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AIM /Scope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53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</TotalTime>
  <Words>201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SPW 8.0 Graph</vt:lpstr>
      <vt:lpstr>Equation.3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José Costa</dc:creator>
  <cp:lastModifiedBy>Luis Belchior</cp:lastModifiedBy>
  <cp:revision>44</cp:revision>
  <dcterms:created xsi:type="dcterms:W3CDTF">2017-01-16T14:34:42Z</dcterms:created>
  <dcterms:modified xsi:type="dcterms:W3CDTF">2021-02-15T15:43:15Z</dcterms:modified>
</cp:coreProperties>
</file>